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669088" cy="9926638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8959" autoAdjust="0"/>
    <p:restoredTop sz="94660"/>
  </p:normalViewPr>
  <p:slideViewPr>
    <p:cSldViewPr snapToGrid="0">
      <p:cViewPr>
        <p:scale>
          <a:sx n="100" d="100"/>
          <a:sy n="100" d="100"/>
        </p:scale>
        <p:origin x="-972" y="34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02DC-481D-4604-BD2B-D6E5E5BEE1F2}" type="datetimeFigureOut">
              <a:rPr lang="pt-PT" smtClean="0"/>
              <a:pPr/>
              <a:t>03-01-2020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73DB7-90F5-4309-A963-1CC0E06E99F4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724177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02DC-481D-4604-BD2B-D6E5E5BEE1F2}" type="datetimeFigureOut">
              <a:rPr lang="pt-PT" smtClean="0"/>
              <a:pPr/>
              <a:t>03-01-2020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73DB7-90F5-4309-A963-1CC0E06E99F4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454922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02DC-481D-4604-BD2B-D6E5E5BEE1F2}" type="datetimeFigureOut">
              <a:rPr lang="pt-PT" smtClean="0"/>
              <a:pPr/>
              <a:t>03-01-2020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73DB7-90F5-4309-A963-1CC0E06E99F4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54213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02DC-481D-4604-BD2B-D6E5E5BEE1F2}" type="datetimeFigureOut">
              <a:rPr lang="pt-PT" smtClean="0"/>
              <a:pPr/>
              <a:t>03-01-2020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73DB7-90F5-4309-A963-1CC0E06E99F4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814540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02DC-481D-4604-BD2B-D6E5E5BEE1F2}" type="datetimeFigureOut">
              <a:rPr lang="pt-PT" smtClean="0"/>
              <a:pPr/>
              <a:t>03-01-2020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73DB7-90F5-4309-A963-1CC0E06E99F4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889650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02DC-481D-4604-BD2B-D6E5E5BEE1F2}" type="datetimeFigureOut">
              <a:rPr lang="pt-PT" smtClean="0"/>
              <a:pPr/>
              <a:t>03-01-2020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73DB7-90F5-4309-A963-1CC0E06E99F4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522227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02DC-481D-4604-BD2B-D6E5E5BEE1F2}" type="datetimeFigureOut">
              <a:rPr lang="pt-PT" smtClean="0"/>
              <a:pPr/>
              <a:t>03-01-2020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73DB7-90F5-4309-A963-1CC0E06E99F4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491585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02DC-481D-4604-BD2B-D6E5E5BEE1F2}" type="datetimeFigureOut">
              <a:rPr lang="pt-PT" smtClean="0"/>
              <a:pPr/>
              <a:t>03-01-2020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73DB7-90F5-4309-A963-1CC0E06E99F4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617557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02DC-481D-4604-BD2B-D6E5E5BEE1F2}" type="datetimeFigureOut">
              <a:rPr lang="pt-PT" smtClean="0"/>
              <a:pPr/>
              <a:t>03-01-2020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73DB7-90F5-4309-A963-1CC0E06E99F4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4135444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02DC-481D-4604-BD2B-D6E5E5BEE1F2}" type="datetimeFigureOut">
              <a:rPr lang="pt-PT" smtClean="0"/>
              <a:pPr/>
              <a:t>03-01-2020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73DB7-90F5-4309-A963-1CC0E06E99F4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4089719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02DC-481D-4604-BD2B-D6E5E5BEE1F2}" type="datetimeFigureOut">
              <a:rPr lang="pt-PT" smtClean="0"/>
              <a:pPr/>
              <a:t>03-01-2020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73DB7-90F5-4309-A963-1CC0E06E99F4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43068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A02DC-481D-4604-BD2B-D6E5E5BEE1F2}" type="datetimeFigureOut">
              <a:rPr lang="pt-PT" smtClean="0"/>
              <a:pPr/>
              <a:t>03-01-2020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73DB7-90F5-4309-A963-1CC0E06E99F4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756042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/>
          <a:srcRect l="789" t="19546" r="527" b="23683"/>
          <a:stretch/>
        </p:blipFill>
        <p:spPr>
          <a:xfrm>
            <a:off x="0" y="0"/>
            <a:ext cx="6858000" cy="2085975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123824" y="3032963"/>
            <a:ext cx="6610351" cy="68730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1100" b="1" dirty="0" smtClean="0">
                <a:solidFill>
                  <a:schemeClr val="accent1">
                    <a:lumMod val="75000"/>
                  </a:schemeClr>
                </a:solidFill>
              </a:rPr>
              <a:t>09 MAIO-  </a:t>
            </a:r>
            <a:r>
              <a:rPr lang="pt-PT" sz="1100" b="1" dirty="0">
                <a:solidFill>
                  <a:schemeClr val="accent1">
                    <a:lumMod val="75000"/>
                  </a:schemeClr>
                </a:solidFill>
              </a:rPr>
              <a:t>LISBOA / PONTA </a:t>
            </a:r>
            <a:r>
              <a:rPr lang="pt-PT" sz="1100" b="1" dirty="0" smtClean="0">
                <a:solidFill>
                  <a:schemeClr val="accent1">
                    <a:lumMod val="75000"/>
                  </a:schemeClr>
                </a:solidFill>
              </a:rPr>
              <a:t>DELGADA (A/J)</a:t>
            </a:r>
            <a:endParaRPr lang="pt-PT" sz="11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pt-PT" sz="1100" dirty="0" smtClean="0"/>
              <a:t>Comparência às 03H00 da manha junto à </a:t>
            </a:r>
            <a:r>
              <a:rPr lang="pt-PT" sz="1100" dirty="0" err="1" smtClean="0"/>
              <a:t>Panitejo</a:t>
            </a:r>
            <a:r>
              <a:rPr lang="pt-PT" sz="1100" dirty="0" smtClean="0"/>
              <a:t>,  partida em direção ao aeroporto de Lisboa. Assistência </a:t>
            </a:r>
            <a:r>
              <a:rPr lang="pt-PT" sz="1100" dirty="0"/>
              <a:t>nas formalidades de embarque e partida com destino a Ponta Delgada em voo </a:t>
            </a:r>
            <a:r>
              <a:rPr lang="pt-PT" sz="1100" dirty="0" err="1"/>
              <a:t>Sata</a:t>
            </a:r>
            <a:r>
              <a:rPr lang="pt-PT" sz="1100" dirty="0"/>
              <a:t>. Chegada prevista às </a:t>
            </a:r>
            <a:r>
              <a:rPr lang="pt-PT" sz="1100" dirty="0" smtClean="0"/>
              <a:t>07H55</a:t>
            </a:r>
            <a:r>
              <a:rPr lang="pt-PT" sz="1100" dirty="0"/>
              <a:t>. Encontro com o guia. Paragem em Vila Franca do Campo - primeira capital da ilha, para experimentar as conhecidas Queijadas da Vila (opcional). Após a paragem, continuação para as Furnas visita das “Caldeiras” (Fumarolas das Furnas) fenómeno vulcânico com características únicas </a:t>
            </a:r>
            <a:r>
              <a:rPr lang="pt-PT" sz="1100" dirty="0" smtClean="0"/>
              <a:t>. De seguida visita do </a:t>
            </a:r>
            <a:r>
              <a:rPr lang="pt-PT" sz="1100" dirty="0"/>
              <a:t>Parque Terra </a:t>
            </a:r>
            <a:r>
              <a:rPr lang="pt-PT" sz="1100" dirty="0" err="1"/>
              <a:t>Nostra</a:t>
            </a:r>
            <a:r>
              <a:rPr lang="pt-PT" sz="1100" dirty="0"/>
              <a:t> (com possibilidade </a:t>
            </a:r>
            <a:r>
              <a:rPr lang="pt-PT" sz="1100" dirty="0" smtClean="0"/>
              <a:t>de </a:t>
            </a:r>
            <a:r>
              <a:rPr lang="pt-PT" sz="1100" dirty="0"/>
              <a:t>banho na piscina termal de águas férreas, a mais de 35 </a:t>
            </a:r>
            <a:r>
              <a:rPr lang="pt-PT" sz="1100" dirty="0" smtClean="0"/>
              <a:t>graus). </a:t>
            </a:r>
            <a:r>
              <a:rPr lang="pt-PT" sz="1100" dirty="0"/>
              <a:t>Almoço de Cozido das Furnas no conhecido Restaurante Tony. Após o almoço subida ao Miradouro do Pico do Ferro e continuação pela costa Norte. Visita à cidade nortenha da Ribeira Grande, breve passeio pelo centro. Subida pela Serra de Agua do Pau, com paragem na “Caldeira Velha” (uma das 7 Maravilhas de Portugal), com observação da sua fauna endémica</a:t>
            </a:r>
            <a:r>
              <a:rPr lang="pt-PT" sz="1100" dirty="0" smtClean="0"/>
              <a:t>. </a:t>
            </a:r>
            <a:r>
              <a:rPr lang="pt-PT" sz="1100" dirty="0"/>
              <a:t>A Caldeira Velha, caraterizado pelo seu ambiente exótico, ocupa uma área de relevo acidentado, profundamente encaixada num vale de falha, de orientação geral nor-noroeste/su-sudeste, rodeada por enormes escarpas. Apresenta um conjunto de manifestações de vulcanismo secundário como um campo </a:t>
            </a:r>
            <a:r>
              <a:rPr lang="pt-PT" sz="1100" dirty="0" err="1"/>
              <a:t>fumarólico</a:t>
            </a:r>
            <a:r>
              <a:rPr lang="pt-PT" sz="1100" dirty="0"/>
              <a:t> e uma nascente de água aquecida pelo calor interno do Vulcão de Água de Pau. As Águas da Caldeira Velha são sulfatadas-alumínicas, com temperaturas de emergência na ordem dos 35ºC, atingindo valores mais baixo ao longo da ribeira, sendo que, na represa, junto á cascata, os valores são na ordem dos 25º-30ºC, o que convida os visitantes para um relaxante banho. Tem duches e vestuários para, depois, tomar banho e vestir-se. No edifício central tem ainda uma exposição que explica a origem vulcânica das ilhas e da Lagoa da Fogo e ainda informações sobre a biodiversidade e termalismo, entre outras curiosidades. Continuação em direção ao  miradouro que oferece uma maravilhosa vista sobre a Lagoa do Fogo e paisagem que a rodeia. O regresso realizar-se-á via freguesia dos Remédios, na costa sul. Jantar </a:t>
            </a:r>
            <a:r>
              <a:rPr lang="pt-PT" sz="1100" dirty="0" smtClean="0"/>
              <a:t>e alojamento </a:t>
            </a:r>
            <a:r>
              <a:rPr lang="pt-PT" sz="1100" dirty="0"/>
              <a:t>no Hotel.  </a:t>
            </a:r>
          </a:p>
          <a:p>
            <a:pPr algn="just"/>
            <a:r>
              <a:rPr lang="pt-PT" sz="1100" b="1" dirty="0" smtClean="0">
                <a:solidFill>
                  <a:schemeClr val="accent1">
                    <a:lumMod val="75000"/>
                  </a:schemeClr>
                </a:solidFill>
              </a:rPr>
              <a:t>10 MAIO – </a:t>
            </a:r>
            <a:r>
              <a:rPr lang="pt-PT" sz="1100" b="1" dirty="0">
                <a:solidFill>
                  <a:schemeClr val="accent1">
                    <a:lumMod val="75000"/>
                  </a:schemeClr>
                </a:solidFill>
              </a:rPr>
              <a:t>PONTA </a:t>
            </a:r>
            <a:r>
              <a:rPr lang="pt-PT" sz="1100" b="1" dirty="0" smtClean="0">
                <a:solidFill>
                  <a:schemeClr val="accent1">
                    <a:lumMod val="75000"/>
                  </a:schemeClr>
                </a:solidFill>
              </a:rPr>
              <a:t>DELGADA (PA/A/J)</a:t>
            </a:r>
            <a:endParaRPr lang="pt-PT" sz="11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pt-PT" sz="1100" dirty="0"/>
              <a:t>Pequeno-almoço no Hotel. Partida para visita de dia inteiro com almoço. Após atravessar a ilha, paragem no miradouro de Santa Iria, para uma ampla panorâmica da costa norte da ilha e continuação até às plantações de chá, as únicas da Europa, com visita à Fábrica </a:t>
            </a:r>
            <a:r>
              <a:rPr lang="pt-PT" sz="1100" dirty="0" err="1"/>
              <a:t>Gorreana</a:t>
            </a:r>
            <a:r>
              <a:rPr lang="pt-PT" sz="1100" dirty="0"/>
              <a:t> e prova de Chá. Já no concelho do Nordeste, considerado o mais florido dos Açores, paragem no Parque Natural da Ribeira dos Caldeirões, consiste num parque de grande beleza natural onde a sua imponente cascata de águas límpidas obriga a uma paragem, conhecida como cascata véu de noiva (Achada, Nordeste). A presença da água corrente nas levadas faz mover antigos moinhos que foram reaproveitados e entretanto classificados como Imoveis de Interesse Público. Almoço no em restaurante local. Passeio a pé pelo centro da vila. De regresso a Ponta Delgada paragem no Miradouro e Jardim da “Ponta do Sossego”, Vila da Povoação e freguesia piscatória da Ribeira Quente. Jantar e alojamento no Hotel. </a:t>
            </a:r>
            <a:endParaRPr lang="pt-PT" sz="1100" dirty="0" smtClean="0"/>
          </a:p>
          <a:p>
            <a:pPr algn="just"/>
            <a:r>
              <a:rPr lang="pt-PT" sz="1100" b="1" dirty="0" smtClean="0">
                <a:solidFill>
                  <a:schemeClr val="accent1">
                    <a:lumMod val="75000"/>
                  </a:schemeClr>
                </a:solidFill>
              </a:rPr>
              <a:t>11 MAIO SÃO MIGUEL/FLORES (PA/J)</a:t>
            </a:r>
            <a:endParaRPr lang="pt-PT" sz="11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pt-PT" sz="1100" dirty="0"/>
              <a:t>Pequeno-almoço no Hotel. </a:t>
            </a:r>
            <a:r>
              <a:rPr lang="pt-PT" sz="1100" dirty="0" smtClean="0"/>
              <a:t>Partida para </a:t>
            </a:r>
            <a:r>
              <a:rPr lang="pt-PT" sz="1100" dirty="0"/>
              <a:t>as sete Cidades. Subida ao maciço montanhoso das Sete Cidades, com paragem nos miradouros do Pico de Carvão Vista do Rei (de onde se observa a Lagoa Azul e Verde). Descida à base da “caldeira” que envolve a lagoa, para se visitar a Lagoa de Santiago e a idílica freguesia das Sete Cidades. </a:t>
            </a:r>
            <a:r>
              <a:rPr lang="pt-PT" sz="1100" dirty="0" smtClean="0"/>
              <a:t>Partida para o Aeroporto. Formalidades de embarque e partida para a Ilha das Flores. Chegada e encontro com o guia para visita da Ilha. </a:t>
            </a:r>
            <a:r>
              <a:rPr lang="pt-PT" sz="1100" dirty="0"/>
              <a:t>Tal como o nome indica, esta ilha é um paraíso floral. Há mesmo quem a chame de “Jardim Atlântico” e de “Suíça açoriana”. Situada no extremo mais ocidental do arquipélago, fazendo desta ilha o ponto mais ocidental da Europa, a ilha das Flores ocupa uma superfície de cerca de 143 km2 e a sua população é de, aproximadamente, 4.000 habitantes. </a:t>
            </a:r>
          </a:p>
        </p:txBody>
      </p:sp>
      <p:sp>
        <p:nvSpPr>
          <p:cNvPr id="9" name="Retângulo 8"/>
          <p:cNvSpPr/>
          <p:nvPr/>
        </p:nvSpPr>
        <p:spPr>
          <a:xfrm>
            <a:off x="440550" y="1600201"/>
            <a:ext cx="4704108" cy="461665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PT" sz="2400" b="1" cap="none" spc="0" dirty="0" smtClean="0">
                <a:ln w="0"/>
                <a:solidFill>
                  <a:schemeClr val="bg1"/>
                </a:solidFill>
                <a:effectLst>
                  <a:glow rad="127000">
                    <a:schemeClr val="accent3">
                      <a:lumMod val="50000"/>
                      <a:alpha val="26000"/>
                    </a:schemeClr>
                  </a:glow>
                </a:effectLst>
              </a:rPr>
              <a:t>SÃO MIGUEL + FLORES  + TERCEIRA </a:t>
            </a:r>
            <a:endParaRPr lang="pt-PT" sz="2400" b="1" cap="none" spc="0" dirty="0">
              <a:ln w="0"/>
              <a:solidFill>
                <a:schemeClr val="bg1"/>
              </a:solidFill>
              <a:effectLst>
                <a:glow rad="127000">
                  <a:schemeClr val="accent3">
                    <a:lumMod val="50000"/>
                    <a:alpha val="26000"/>
                  </a:schemeClr>
                </a:glow>
              </a:effectLst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016888" y="2249801"/>
            <a:ext cx="48242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1100" dirty="0"/>
              <a:t>S4  121 </a:t>
            </a:r>
            <a:r>
              <a:rPr lang="pt-PT" sz="1100" dirty="0" smtClean="0"/>
              <a:t>09 MAIO          LISBOA/PONTA </a:t>
            </a:r>
            <a:r>
              <a:rPr lang="pt-PT" sz="1100" dirty="0"/>
              <a:t>DELGADA     	</a:t>
            </a:r>
            <a:r>
              <a:rPr lang="pt-PT" sz="1100" dirty="0" smtClean="0"/>
              <a:t>06H30/07H55</a:t>
            </a:r>
          </a:p>
          <a:p>
            <a:pPr algn="just"/>
            <a:r>
              <a:rPr lang="pt-PT" sz="1100" dirty="0" smtClean="0"/>
              <a:t>SP  502 11 MAIO          PONTA DELGADA/FLORES		14H05/15H20</a:t>
            </a:r>
            <a:endParaRPr lang="pt-PT" sz="1100" dirty="0"/>
          </a:p>
          <a:p>
            <a:pPr algn="just"/>
            <a:r>
              <a:rPr lang="pt-PT" sz="1100" dirty="0" smtClean="0"/>
              <a:t>SP  543 12 MAIO          FLORES/TERCEIRA                   	11H30/12H35</a:t>
            </a:r>
          </a:p>
          <a:p>
            <a:pPr algn="just"/>
            <a:r>
              <a:rPr lang="pt-PT" sz="1100" dirty="0" smtClean="0"/>
              <a:t>S4 136  13 MAIO          TERCEIRA/LISBOA 		20H25/23H40</a:t>
            </a:r>
            <a:endParaRPr lang="pt-PT" sz="1100" dirty="0"/>
          </a:p>
        </p:txBody>
      </p:sp>
      <p:pic>
        <p:nvPicPr>
          <p:cNvPr id="1026" name="Picture 2" descr="http://www.bootla.pt/site/images/Logos/rodape/Azore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2286" y="82424"/>
            <a:ext cx="1420388" cy="486991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82484" y="-1"/>
            <a:ext cx="3079630" cy="733245"/>
          </a:xfrm>
          <a:prstGeom prst="rect">
            <a:avLst/>
          </a:prstGeom>
        </p:spPr>
      </p:pic>
      <p:pic>
        <p:nvPicPr>
          <p:cNvPr id="12" name="Picture 2" descr="casa beiroes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EEECF7"/>
              </a:clrFrom>
              <a:clrTo>
                <a:srgbClr val="EEECF7">
                  <a:alpha val="0"/>
                </a:srgbClr>
              </a:clrTo>
            </a:clrChange>
            <a:lum bright="-12000" contrast="30000"/>
          </a:blip>
          <a:srcRect/>
          <a:stretch>
            <a:fillRect/>
          </a:stretch>
        </p:blipFill>
        <p:spPr bwMode="auto">
          <a:xfrm>
            <a:off x="5426014" y="0"/>
            <a:ext cx="1293963" cy="879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306433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23824" y="818970"/>
            <a:ext cx="6572251" cy="7278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500" dirty="0"/>
              <a:t> </a:t>
            </a:r>
          </a:p>
          <a:p>
            <a:pPr algn="just"/>
            <a:r>
              <a:rPr lang="pt-PT" sz="1100" dirty="0" smtClean="0"/>
              <a:t>Regresso ao hotel. Jantar e alojamento. </a:t>
            </a:r>
          </a:p>
          <a:p>
            <a:pPr algn="just"/>
            <a:r>
              <a:rPr lang="pt-PT" sz="1100" b="1" dirty="0" smtClean="0">
                <a:solidFill>
                  <a:schemeClr val="accent1">
                    <a:lumMod val="75000"/>
                  </a:schemeClr>
                </a:solidFill>
              </a:rPr>
              <a:t>12 MAIO – FLORES/TERCEIRA (PA/A/J)</a:t>
            </a:r>
            <a:endParaRPr lang="pt-PT" sz="11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pt-PT" sz="1100" dirty="0"/>
              <a:t>P</a:t>
            </a:r>
            <a:r>
              <a:rPr lang="pt-PT" sz="1100" dirty="0" smtClean="0"/>
              <a:t>equeno </a:t>
            </a:r>
            <a:r>
              <a:rPr lang="pt-PT" sz="1100" dirty="0"/>
              <a:t>almoço no hotel. </a:t>
            </a:r>
            <a:r>
              <a:rPr lang="pt-PT" sz="1100" dirty="0" smtClean="0"/>
              <a:t>Transporte ao Aeroporto. Formalidades de embarque e partida para a Ilha Terceira. Chegada encontro com o Guia. Almoço em Restaurante local. Às </a:t>
            </a:r>
            <a:r>
              <a:rPr lang="pt-PT" sz="1100" dirty="0"/>
              <a:t>15H00 encontro com a guia para visita a pé da cidade, Circuito Histórico de Angra do Heroísmo, declarada pela “UNESCO”, como Património Mundial, o que atesta por si só, o grande valor </a:t>
            </a:r>
            <a:r>
              <a:rPr lang="pt-PT" sz="1100" dirty="0" smtClean="0"/>
              <a:t>arquitetónico, </a:t>
            </a:r>
            <a:r>
              <a:rPr lang="pt-PT" sz="1100" dirty="0"/>
              <a:t>histórico e cultural. Destaque para a Sé Catedral, o Palácio dos Capitães Generais, o Jardim Duque da Terceira, o Pátio da Alfandega e a Câmara Municipal, uma fábrica de </a:t>
            </a:r>
            <a:r>
              <a:rPr lang="pt-PT" sz="1100" dirty="0" smtClean="0"/>
              <a:t>bordados (sujeito a disponibilidade), </a:t>
            </a:r>
            <a:r>
              <a:rPr lang="pt-PT" sz="1100" dirty="0"/>
              <a:t>o cais e a </a:t>
            </a:r>
            <a:r>
              <a:rPr lang="pt-PT" sz="1100" dirty="0" smtClean="0"/>
              <a:t>marina. Jantar e alojamento.</a:t>
            </a:r>
            <a:endParaRPr lang="pt-PT" sz="1100" dirty="0"/>
          </a:p>
          <a:p>
            <a:pPr algn="just"/>
            <a:r>
              <a:rPr lang="pt-PT" sz="1100" b="1" dirty="0" smtClean="0">
                <a:solidFill>
                  <a:schemeClr val="accent1">
                    <a:lumMod val="75000"/>
                  </a:schemeClr>
                </a:solidFill>
              </a:rPr>
              <a:t>13 MAIO – TERCEIRA/LISBOA (PA/A)</a:t>
            </a:r>
            <a:endParaRPr lang="pt-PT" sz="1100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just"/>
            <a:r>
              <a:rPr lang="pt-PT" sz="1100" dirty="0" smtClean="0"/>
              <a:t>Pequeno-almoço </a:t>
            </a:r>
            <a:r>
              <a:rPr lang="pt-PT" sz="1100" dirty="0"/>
              <a:t>no </a:t>
            </a:r>
            <a:r>
              <a:rPr lang="pt-PT" sz="1100" dirty="0" smtClean="0"/>
              <a:t>Hotel.</a:t>
            </a:r>
            <a:r>
              <a:rPr lang="pt-PT" sz="11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pt-PT" sz="11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Visita </a:t>
            </a:r>
            <a:r>
              <a:rPr lang="pt-PT" sz="11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de dia inteiro de volta à Ilha, com guia, passando pelo Castelo de São João Baptista, Pico das Cruzinhas, Monte Brasil. Continuação para a Praia da Vitória, o miradouro do Facho, a Serra do Cume com a sua manta de retalhos e São Sebastião onde encontraremos a igreja mais antiga da ilha, de estilo barroco, que no seu interior guarda alguns frescos, parcialmente recuperados, datados da segunda metade do séc. XVI </a:t>
            </a:r>
            <a:r>
              <a:rPr lang="pt-PT" sz="1100" dirty="0" err="1">
                <a:ea typeface="Arial Unicode MS" panose="020B0604020202020204" pitchFamily="34" charset="-128"/>
                <a:cs typeface="Arial Unicode MS" panose="020B0604020202020204" pitchFamily="34" charset="-128"/>
              </a:rPr>
              <a:t>etc</a:t>
            </a:r>
            <a:r>
              <a:rPr lang="pt-PT" sz="11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 Almoço no Restaurante Os </a:t>
            </a:r>
            <a:r>
              <a:rPr lang="pt-PT" sz="1100" dirty="0" err="1">
                <a:ea typeface="Arial Unicode MS" panose="020B0604020202020204" pitchFamily="34" charset="-128"/>
                <a:cs typeface="Arial Unicode MS" panose="020B0604020202020204" pitchFamily="34" charset="-128"/>
              </a:rPr>
              <a:t>Moinhos”ou</a:t>
            </a:r>
            <a:r>
              <a:rPr lang="pt-PT" sz="11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 similar. Possibilidade de visitar o  Algar do Carvão (entrada não incluída 5.00€). Passagem pelo Pico da </a:t>
            </a:r>
            <a:r>
              <a:rPr lang="pt-PT" sz="1100" dirty="0" err="1">
                <a:ea typeface="Arial Unicode MS" panose="020B0604020202020204" pitchFamily="34" charset="-128"/>
                <a:cs typeface="Arial Unicode MS" panose="020B0604020202020204" pitchFamily="34" charset="-128"/>
              </a:rPr>
              <a:t>Bagacina</a:t>
            </a:r>
            <a:r>
              <a:rPr lang="pt-PT" sz="11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, Biscoitos com visita ao Museu do Vinho e prova </a:t>
            </a:r>
            <a:r>
              <a:rPr lang="pt-PT" sz="11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incluída (sujeito a confirmação). </a:t>
            </a:r>
            <a:r>
              <a:rPr lang="pt-PT" sz="11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Continuação para o Aeroporto. Formalidades de embarque e partida em voo SATA </a:t>
            </a:r>
            <a:r>
              <a:rPr lang="pt-PT" sz="11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S4  136 às </a:t>
            </a:r>
            <a:r>
              <a:rPr lang="pt-PT" sz="11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20H30. Chegada às 21H10. Transfere </a:t>
            </a:r>
            <a:r>
              <a:rPr lang="pt-PT" sz="11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para </a:t>
            </a:r>
            <a:r>
              <a:rPr lang="pt-PT" sz="11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Santarem</a:t>
            </a:r>
            <a:r>
              <a:rPr lang="pt-PT" sz="11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</a:p>
          <a:p>
            <a:pPr lvl="0" algn="just"/>
            <a:endParaRPr lang="pt-PT" sz="1100" dirty="0" smtClean="0"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0" algn="just"/>
            <a:endParaRPr lang="pt-PT" sz="1100" dirty="0" smtClean="0"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0" algn="just"/>
            <a:endParaRPr lang="pt-PT" sz="1100" dirty="0"/>
          </a:p>
          <a:p>
            <a:pPr algn="just"/>
            <a:endParaRPr lang="pt-PT" sz="1100" dirty="0" smtClean="0"/>
          </a:p>
          <a:p>
            <a:pPr algn="just"/>
            <a:endParaRPr lang="pt-PT" sz="1100" dirty="0" smtClean="0"/>
          </a:p>
          <a:p>
            <a:pPr algn="just"/>
            <a:endParaRPr lang="pt-PT" sz="1100" dirty="0"/>
          </a:p>
          <a:p>
            <a:pPr algn="just"/>
            <a:endParaRPr lang="pt-PT" sz="1100" dirty="0" smtClean="0"/>
          </a:p>
          <a:p>
            <a:pPr algn="just"/>
            <a:endParaRPr lang="pt-PT" sz="1100" dirty="0"/>
          </a:p>
          <a:p>
            <a:pPr algn="just"/>
            <a:endParaRPr lang="pt-PT" sz="1100" dirty="0" smtClean="0"/>
          </a:p>
          <a:p>
            <a:pPr fontAlgn="t"/>
            <a:r>
              <a:rPr lang="pt-PT" sz="1100" b="1" dirty="0" smtClean="0"/>
              <a:t>Inclui</a:t>
            </a:r>
            <a:r>
              <a:rPr lang="pt-PT" sz="1100" b="1" dirty="0"/>
              <a:t>: </a:t>
            </a:r>
            <a:endParaRPr lang="pt-PT" sz="1100" dirty="0"/>
          </a:p>
          <a:p>
            <a:pPr fontAlgn="t"/>
            <a:r>
              <a:rPr lang="pt-PT" sz="1100" dirty="0"/>
              <a:t>- Passagem aérea com a</a:t>
            </a:r>
            <a:r>
              <a:rPr lang="pt-PT" sz="1100" dirty="0" smtClean="0"/>
              <a:t> </a:t>
            </a:r>
            <a:r>
              <a:rPr lang="pt-PT" sz="1100" dirty="0"/>
              <a:t>Companhia Aérea </a:t>
            </a:r>
            <a:r>
              <a:rPr lang="pt-PT" sz="1100" dirty="0" err="1"/>
              <a:t>Sata</a:t>
            </a:r>
            <a:r>
              <a:rPr lang="pt-PT" sz="1100" dirty="0"/>
              <a:t>  incluindo taxas de aeroporto e 20 Kg de bagagem de porão para os percursos Lisboa/Ponta </a:t>
            </a:r>
            <a:r>
              <a:rPr lang="pt-PT" sz="1100" dirty="0" smtClean="0"/>
              <a:t>Delgada; Ponta Delgada/Flores; Flores/Terceira, Terceira/Lisboa /Lisboa</a:t>
            </a:r>
            <a:r>
              <a:rPr lang="pt-PT" sz="1100" dirty="0"/>
              <a:t>;</a:t>
            </a:r>
          </a:p>
          <a:p>
            <a:pPr fontAlgn="t"/>
            <a:r>
              <a:rPr lang="pt-PT" sz="1100" dirty="0"/>
              <a:t>      ( valor das taxas de aeroporto  sujeito a alteração a confirmar à  data de emissão das Passagens Aéreas); </a:t>
            </a:r>
          </a:p>
          <a:p>
            <a:pPr fontAlgn="t"/>
            <a:r>
              <a:rPr lang="pt-PT" sz="1100" dirty="0"/>
              <a:t>- </a:t>
            </a:r>
            <a:r>
              <a:rPr lang="pt-PT" sz="1100" dirty="0" smtClean="0"/>
              <a:t>2 </a:t>
            </a:r>
            <a:r>
              <a:rPr lang="pt-PT" sz="1100" dirty="0"/>
              <a:t>Noites Hotel </a:t>
            </a:r>
            <a:r>
              <a:rPr lang="pt-PT" sz="1100" dirty="0" smtClean="0"/>
              <a:t>Camões ou </a:t>
            </a:r>
            <a:r>
              <a:rPr lang="pt-PT" sz="1100" dirty="0"/>
              <a:t>similar em regime de meia pensão com bebidas </a:t>
            </a:r>
          </a:p>
          <a:p>
            <a:pPr marL="171450" indent="-171450" fontAlgn="t">
              <a:buFontTx/>
              <a:buChar char="-"/>
            </a:pPr>
            <a:r>
              <a:rPr lang="pt-PT" sz="1100" dirty="0" smtClean="0"/>
              <a:t>1 Noite </a:t>
            </a:r>
            <a:r>
              <a:rPr lang="pt-PT" sz="1100" dirty="0"/>
              <a:t>Hotel </a:t>
            </a:r>
            <a:r>
              <a:rPr lang="pt-PT" sz="1100" dirty="0" smtClean="0"/>
              <a:t>Ocidental  </a:t>
            </a:r>
            <a:r>
              <a:rPr lang="pt-PT" sz="1100" dirty="0"/>
              <a:t>ou similar  em regime de meia pensão com bebidas; </a:t>
            </a:r>
            <a:endParaRPr lang="pt-PT" sz="1100" dirty="0" smtClean="0"/>
          </a:p>
          <a:p>
            <a:pPr marL="171450" indent="-171450" fontAlgn="t">
              <a:buFontTx/>
              <a:buChar char="-"/>
            </a:pPr>
            <a:r>
              <a:rPr lang="pt-PT" sz="1100" dirty="0" smtClean="0"/>
              <a:t>1 Noite Hotel Caracol ou similar em regime de meia pensão com bebidas; </a:t>
            </a:r>
            <a:endParaRPr lang="pt-PT" sz="1100" dirty="0"/>
          </a:p>
          <a:p>
            <a:pPr fontAlgn="t"/>
            <a:r>
              <a:rPr lang="pt-PT" sz="1100" dirty="0"/>
              <a:t>- Autocarro de turismo em São Miguel para os percursos mencionados, guia oficial em São Miguel conforme mencionado; </a:t>
            </a:r>
            <a:r>
              <a:rPr lang="pt-PT" sz="1100" dirty="0" smtClean="0"/>
              <a:t> 2 </a:t>
            </a:r>
            <a:r>
              <a:rPr lang="pt-PT" sz="1100" dirty="0"/>
              <a:t>almoços em São Miguel; Entradas no Parque Terra Nostra, recinto das Furnas, Caldeira Velha</a:t>
            </a:r>
          </a:p>
          <a:p>
            <a:pPr fontAlgn="t"/>
            <a:r>
              <a:rPr lang="pt-PT" sz="1100" dirty="0" smtClean="0"/>
              <a:t>-  Autocarro </a:t>
            </a:r>
            <a:r>
              <a:rPr lang="pt-PT" sz="1100" dirty="0"/>
              <a:t>de Turismo </a:t>
            </a:r>
            <a:r>
              <a:rPr lang="pt-PT" sz="1100" dirty="0" smtClean="0"/>
              <a:t>na Ilha das Flores para o percurso mencionado com guia;  2 </a:t>
            </a:r>
            <a:r>
              <a:rPr lang="pt-PT" sz="1100" dirty="0"/>
              <a:t>almoços na </a:t>
            </a:r>
            <a:r>
              <a:rPr lang="pt-PT" sz="1100" dirty="0" smtClean="0"/>
              <a:t>Terceira;  Transporte e guia na ilha Terceira para os percursos mencionados. </a:t>
            </a:r>
            <a:endParaRPr lang="pt-PT" sz="1100" dirty="0"/>
          </a:p>
          <a:p>
            <a:pPr fontAlgn="t"/>
            <a:r>
              <a:rPr lang="pt-PT" sz="1100" dirty="0" smtClean="0"/>
              <a:t>- </a:t>
            </a:r>
            <a:r>
              <a:rPr lang="pt-PT" sz="1100" dirty="0"/>
              <a:t>Transporte </a:t>
            </a:r>
            <a:r>
              <a:rPr lang="pt-PT" sz="1100" dirty="0" smtClean="0"/>
              <a:t>Santarem/Aeroporto </a:t>
            </a:r>
            <a:r>
              <a:rPr lang="pt-PT" sz="1100" dirty="0"/>
              <a:t>de </a:t>
            </a:r>
            <a:r>
              <a:rPr lang="pt-PT" sz="1100" dirty="0" smtClean="0"/>
              <a:t>Lisboa/Santarem; - </a:t>
            </a:r>
            <a:r>
              <a:rPr lang="pt-PT" sz="1100" dirty="0"/>
              <a:t>Seguro de </a:t>
            </a:r>
            <a:r>
              <a:rPr lang="pt-PT" sz="1100" dirty="0" smtClean="0"/>
              <a:t>viagem</a:t>
            </a:r>
          </a:p>
          <a:p>
            <a:pPr fontAlgn="t"/>
            <a:endParaRPr lang="pt-PT" sz="1100" dirty="0" smtClean="0"/>
          </a:p>
          <a:p>
            <a:pPr fontAlgn="t"/>
            <a:endParaRPr lang="pt-PT" sz="1100" dirty="0"/>
          </a:p>
          <a:p>
            <a:pPr algn="just"/>
            <a:endParaRPr lang="pt-PT" sz="1100" dirty="0"/>
          </a:p>
          <a:p>
            <a:pPr algn="just"/>
            <a:endParaRPr lang="pt-PT" sz="1100" dirty="0"/>
          </a:p>
        </p:txBody>
      </p:sp>
      <p:pic>
        <p:nvPicPr>
          <p:cNvPr id="1026" name="Picture 2" descr="http://www.bootla.pt/site/images/Logos/rodape/Azor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2286" y="82425"/>
            <a:ext cx="1028159" cy="352512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81728" y="-243629"/>
            <a:ext cx="1532983" cy="746838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723900" y="4183809"/>
            <a:ext cx="5495925" cy="600164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sz="1100" b="1" dirty="0" smtClean="0">
                <a:solidFill>
                  <a:schemeClr val="bg1"/>
                </a:solidFill>
              </a:rPr>
              <a:t>PREÇO POR PESSOA EM DUPLO  980.00€</a:t>
            </a:r>
          </a:p>
          <a:p>
            <a:r>
              <a:rPr lang="pt-PT" sz="1100" dirty="0" err="1" smtClean="0">
                <a:solidFill>
                  <a:schemeClr val="bg1"/>
                </a:solidFill>
              </a:rPr>
              <a:t>Supl</a:t>
            </a:r>
            <a:r>
              <a:rPr lang="pt-PT" sz="1100" dirty="0" smtClean="0">
                <a:solidFill>
                  <a:schemeClr val="bg1"/>
                </a:solidFill>
              </a:rPr>
              <a:t>. </a:t>
            </a:r>
            <a:r>
              <a:rPr lang="pt-PT" sz="1100" dirty="0" err="1" smtClean="0">
                <a:solidFill>
                  <a:schemeClr val="bg1"/>
                </a:solidFill>
              </a:rPr>
              <a:t>Single</a:t>
            </a:r>
            <a:r>
              <a:rPr lang="pt-PT" sz="1100" dirty="0" smtClean="0">
                <a:solidFill>
                  <a:schemeClr val="bg1"/>
                </a:solidFill>
              </a:rPr>
              <a:t>   125.00 €</a:t>
            </a:r>
          </a:p>
          <a:p>
            <a:r>
              <a:rPr lang="pt-PT" sz="1100" smtClean="0">
                <a:solidFill>
                  <a:schemeClr val="bg1"/>
                </a:solidFill>
              </a:rPr>
              <a:t>Inscrições </a:t>
            </a:r>
            <a:r>
              <a:rPr lang="pt-PT" sz="1100" smtClean="0">
                <a:solidFill>
                  <a:schemeClr val="bg1"/>
                </a:solidFill>
              </a:rPr>
              <a:t> </a:t>
            </a:r>
            <a:r>
              <a:rPr lang="pt-PT" sz="1100" smtClean="0">
                <a:solidFill>
                  <a:schemeClr val="bg1"/>
                </a:solidFill>
              </a:rPr>
              <a:t>- </a:t>
            </a:r>
            <a:r>
              <a:rPr lang="pt-PT" sz="1100" smtClean="0">
                <a:solidFill>
                  <a:schemeClr val="bg1"/>
                </a:solidFill>
              </a:rPr>
              <a:t> </a:t>
            </a:r>
            <a:r>
              <a:rPr lang="pt-PT" sz="1100" dirty="0" smtClean="0">
                <a:solidFill>
                  <a:schemeClr val="bg1"/>
                </a:solidFill>
              </a:rPr>
              <a:t>Associação Casa dos Beirões: </a:t>
            </a:r>
            <a:r>
              <a:rPr lang="pt-PT" sz="1100" dirty="0" err="1" smtClean="0">
                <a:solidFill>
                  <a:schemeClr val="bg1"/>
                </a:solidFill>
              </a:rPr>
              <a:t>telemovel</a:t>
            </a:r>
            <a:r>
              <a:rPr lang="pt-PT" sz="1100" dirty="0" smtClean="0">
                <a:solidFill>
                  <a:schemeClr val="bg1"/>
                </a:solidFill>
              </a:rPr>
              <a:t>  965 333 317 Sr. Abreu</a:t>
            </a:r>
          </a:p>
        </p:txBody>
      </p:sp>
    </p:spTree>
    <p:extLst>
      <p:ext uri="{BB962C8B-B14F-4D97-AF65-F5344CB8AC3E}">
        <p14:creationId xmlns:p14="http://schemas.microsoft.com/office/powerpoint/2010/main" xmlns="" val="7210252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795</TotalTime>
  <Words>331</Words>
  <Application>Microsoft Office PowerPoint</Application>
  <PresentationFormat>Papel A4 (210x297 mm)</PresentationFormat>
  <Paragraphs>40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3" baseType="lpstr">
      <vt:lpstr>Tema do Office</vt:lpstr>
      <vt:lpstr>Diapositivo 1</vt:lpstr>
      <vt:lpstr>Diapositivo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HP</dc:creator>
  <cp:lastModifiedBy>ACBR</cp:lastModifiedBy>
  <cp:revision>85</cp:revision>
  <cp:lastPrinted>2019-10-25T18:01:11Z</cp:lastPrinted>
  <dcterms:created xsi:type="dcterms:W3CDTF">2016-07-04T16:39:47Z</dcterms:created>
  <dcterms:modified xsi:type="dcterms:W3CDTF">2020-01-03T12:15:28Z</dcterms:modified>
</cp:coreProperties>
</file>